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3" r:id="rId4"/>
    <p:sldId id="258" r:id="rId5"/>
    <p:sldId id="265" r:id="rId6"/>
    <p:sldId id="266" r:id="rId7"/>
    <p:sldId id="267" r:id="rId8"/>
    <p:sldId id="260" r:id="rId9"/>
    <p:sldId id="268" r:id="rId10"/>
    <p:sldId id="269" r:id="rId11"/>
    <p:sldId id="270" r:id="rId12"/>
    <p:sldId id="259" r:id="rId13"/>
    <p:sldId id="271" r:id="rId14"/>
    <p:sldId id="272" r:id="rId15"/>
    <p:sldId id="273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7A76A-CB6B-40B1-A302-9AC8699C08E5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E3E8-9093-4F6A-A114-4BA9C0231F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7A76A-CB6B-40B1-A302-9AC8699C08E5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E3E8-9093-4F6A-A114-4BA9C0231F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7A76A-CB6B-40B1-A302-9AC8699C08E5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E3E8-9093-4F6A-A114-4BA9C0231F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7A76A-CB6B-40B1-A302-9AC8699C08E5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E3E8-9093-4F6A-A114-4BA9C0231F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7A76A-CB6B-40B1-A302-9AC8699C08E5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E3E8-9093-4F6A-A114-4BA9C0231F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7A76A-CB6B-40B1-A302-9AC8699C08E5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E3E8-9093-4F6A-A114-4BA9C0231F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7A76A-CB6B-40B1-A302-9AC8699C08E5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E3E8-9093-4F6A-A114-4BA9C0231F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7A76A-CB6B-40B1-A302-9AC8699C08E5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E3E8-9093-4F6A-A114-4BA9C0231F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7A76A-CB6B-40B1-A302-9AC8699C08E5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E3E8-9093-4F6A-A114-4BA9C0231F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7A76A-CB6B-40B1-A302-9AC8699C08E5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E3E8-9093-4F6A-A114-4BA9C0231F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7A76A-CB6B-40B1-A302-9AC8699C08E5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E3E8-9093-4F6A-A114-4BA9C0231F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47A76A-CB6B-40B1-A302-9AC8699C08E5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9E3E8-9093-4F6A-A114-4BA9C0231FD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1.jpeg"/><Relationship Id="rId7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25.jpeg"/><Relationship Id="rId4" Type="http://schemas.openxmlformats.org/officeDocument/2006/relationships/image" Target="../media/image22.jpeg"/><Relationship Id="rId9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5.jpeg"/><Relationship Id="rId7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microsoft.com/office/2007/relationships/hdphoto" Target="../media/hdphoto1.wdp"/><Relationship Id="rId9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4.gif"/><Relationship Id="rId7" Type="http://schemas.microsoft.com/office/2007/relationships/hdphoto" Target="../media/hdphoto4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microsoft.com/office/2007/relationships/hdphoto" Target="../media/hdphoto3.wdp"/><Relationship Id="rId4" Type="http://schemas.openxmlformats.org/officeDocument/2006/relationships/image" Target="../media/image15.jpeg"/><Relationship Id="rId9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ikolnye-kartinki.ru/img/picture/Jul/27/7b0b38457eb2821625c58dd4a0838d1f/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0102" y="3982"/>
            <a:ext cx="9164102" cy="68639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580584" y="1700808"/>
            <a:ext cx="8208912" cy="259228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txBody>
          <a:bodyPr numCol="1">
            <a:prstTxWarp prst="textDeflateInflate">
              <a:avLst>
                <a:gd name="adj" fmla="val 54989"/>
              </a:avLst>
            </a:prstTxWarp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Художники-иллюстраторы детских книг. </a:t>
            </a:r>
          </a:p>
          <a:p>
            <a:r>
              <a:rPr lang="ru-RU" sz="28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Кто они, авторы самых любимых картинок?</a:t>
            </a:r>
            <a:br>
              <a:rPr lang="ru-RU" sz="28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sz="2800" b="1" cap="all" dirty="0">
              <a:ln w="0"/>
              <a:solidFill>
                <a:srgbClr val="C0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1756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http://www.papmambook.ru/images/upl/pagephotos/pagephotos_212_4fba10856c67497a8a6ddb8e94a90a07a8f71965aca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https://egorovs.art/uploads/thumbs/3660_3-8da79e7b1d7af1e3bb75f380e98599e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2546" y="1340768"/>
            <a:ext cx="9186546" cy="47971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prikolnye-kartinki.ru/img/picture/Jul/27/7b0b38457eb2821625c58dd4a0838d1f/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r="17628" b="10358"/>
          <a:stretch/>
        </p:blipFill>
        <p:spPr bwMode="auto">
          <a:xfrm>
            <a:off x="0" y="0"/>
            <a:ext cx="9150424" cy="68538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2732" y="260648"/>
            <a:ext cx="4978896" cy="1224136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anose="03010101010201010101" pitchFamily="66" charset="0"/>
              </a:rPr>
              <a:t>Иван Яковлевич </a:t>
            </a:r>
            <a:r>
              <a:rPr lang="ru-RU" b="1" dirty="0" err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anose="03010101010201010101" pitchFamily="66" charset="0"/>
              </a:rPr>
              <a:t>Билибин</a:t>
            </a:r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anose="03010101010201010101" pitchFamily="66" charset="0"/>
              </a:rPr>
              <a:t> </a:t>
            </a:r>
            <a:b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anose="03010101010201010101" pitchFamily="66" charset="0"/>
              </a:rPr>
              <a:t>(1876-1942)</a:t>
            </a:r>
            <a:endParaRPr lang="ru-RU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25602" name="Picture 2" descr="http://karnaval.my1.ru/_sf/4/404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3024336" cy="3326769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3635896" y="1810559"/>
            <a:ext cx="5400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художник, книжный иллюстратор и театральный оформитель.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Билибин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проиллюстрировал большое количество сказок, в том числе 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сказки Пушкина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Разработал свой стиль – «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билибинский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- графическое представление с учетом традиций древнерусского и народного искусства, тщательно прорисованный и подробный узорчатый контурный рисунок, расцвеченный акварелью. 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Сказки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былины, образы древней Руси для многих уже давно неразрывно связаны с иллюстрациями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Билибина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218" name="Picture 2" descr="https://artchive.ru/res/media/img/oy1200/work/315/41886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8264" y="4366658"/>
            <a:ext cx="1789411" cy="23882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wcbook.ru/data/book/46/461184.jp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10038" t="5461" r="9510" b="20508"/>
          <a:stretch/>
        </p:blipFill>
        <p:spPr bwMode="auto">
          <a:xfrm>
            <a:off x="683568" y="4346822"/>
            <a:ext cx="1800202" cy="23468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static.diary.ru/userdir/1/1/4/1/1141908/81914924.jp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4360166"/>
            <a:ext cx="1944216" cy="24012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://bordel.haghn.com/Art/Illustration/Bilibin%20Ivan/PR_RU--Kozorog.jpg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27952" y="4379065"/>
            <a:ext cx="1847260" cy="23634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https://avatars.mds.yandex.net/get-pdb/1942074/b6f223a9-2d5d-406f-854a-88878c666a0b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0"/>
            <a:ext cx="5076056" cy="6721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https://avatars.mds.yandex.net/get-zen_doc/1360848/pub_5db0f5b604af1f00b2044f5b_5db5ea14fbe6e700adb0dbe2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8"/>
            <a:ext cx="9144000" cy="58140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009531"/>
          </a:xfrm>
        </p:spPr>
        <p:txBody>
          <a:bodyPr/>
          <a:lstStyle/>
          <a:p>
            <a:pPr>
              <a:buNone/>
            </a:pPr>
            <a:r>
              <a:rPr lang="ru-RU" dirty="0"/>
              <a:t> </a:t>
            </a:r>
            <a:r>
              <a:rPr lang="ru-RU" b="1" dirty="0">
                <a:solidFill>
                  <a:srgbClr val="FF0000"/>
                </a:solidFill>
                <a:latin typeface="Monotype Corsiva" pitchFamily="66" charset="0"/>
              </a:rPr>
              <a:t>Сегодня мы с вами станем художниками иллюстраторами . </a:t>
            </a:r>
            <a:r>
              <a:rPr lang="ru-RU" b="1" dirty="0">
                <a:latin typeface="Monotype Corsiva" pitchFamily="66" charset="0"/>
              </a:rPr>
              <a:t/>
            </a:r>
            <a:br>
              <a:rPr lang="ru-RU" b="1" dirty="0">
                <a:latin typeface="Monotype Corsiva" pitchFamily="66" charset="0"/>
              </a:rPr>
            </a:br>
            <a:r>
              <a:rPr lang="ru-RU" b="1" dirty="0" smtClean="0">
                <a:latin typeface="Monotype Corsiva" pitchFamily="66" charset="0"/>
              </a:rPr>
              <a:t>1. Посмотрите </a:t>
            </a:r>
            <a:r>
              <a:rPr lang="ru-RU" b="1" dirty="0">
                <a:latin typeface="Monotype Corsiva" pitchFamily="66" charset="0"/>
              </a:rPr>
              <a:t>мультфильм 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22" name="Picture 2" descr="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564904"/>
            <a:ext cx="5351592" cy="40050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6016" y="188640"/>
            <a:ext cx="3970784" cy="593752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latin typeface="Monotype Corsiva" pitchFamily="66" charset="0"/>
              </a:rPr>
              <a:t>2. </a:t>
            </a:r>
            <a:r>
              <a:rPr lang="ru-RU" b="1" dirty="0">
                <a:latin typeface="Monotype Corsiva" pitchFamily="66" charset="0"/>
              </a:rPr>
              <a:t>Сейчас  нарисуем иллюстрацию к </a:t>
            </a:r>
            <a:r>
              <a:rPr lang="ru-RU" b="1" dirty="0" smtClean="0">
                <a:latin typeface="Monotype Corsiva" pitchFamily="66" charset="0"/>
              </a:rPr>
              <a:t>произведению</a:t>
            </a:r>
          </a:p>
          <a:p>
            <a:pPr>
              <a:buNone/>
            </a:pPr>
            <a:r>
              <a:rPr lang="ru-RU" b="1" dirty="0" smtClean="0">
                <a:latin typeface="Monotype Corsiva" pitchFamily="66" charset="0"/>
              </a:rPr>
              <a:t>3. Бумага любого формата и цветные карандаши.</a:t>
            </a:r>
            <a:br>
              <a:rPr lang="ru-RU" b="1" dirty="0" smtClean="0">
                <a:latin typeface="Monotype Corsiva" pitchFamily="66" charset="0"/>
              </a:rPr>
            </a:br>
            <a:r>
              <a:rPr lang="ru-RU" b="1" dirty="0" smtClean="0">
                <a:latin typeface="Monotype Corsiva" pitchFamily="66" charset="0"/>
              </a:rPr>
              <a:t>Удачи !!!</a:t>
            </a:r>
            <a:endParaRPr lang="ru-RU" b="1" dirty="0">
              <a:latin typeface="Monotype Corsiva" pitchFamily="66" charset="0"/>
            </a:endParaRPr>
          </a:p>
        </p:txBody>
      </p:sp>
      <p:pic>
        <p:nvPicPr>
          <p:cNvPr id="31746" name="Picture 2" descr="Отвечает ей мышонок: - Голосок твой слишком тонок. Лучше, мама, не пищи, Т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499992" cy="3367737"/>
          </a:xfrm>
          <a:prstGeom prst="rect">
            <a:avLst/>
          </a:prstGeom>
          <a:noFill/>
        </p:spPr>
      </p:pic>
      <p:pic>
        <p:nvPicPr>
          <p:cNvPr id="31748" name="Picture 4" descr="Побежала мышка-мать, Стала утку в няньки звать: - Приходи к нам, тетя утка, Н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717032"/>
            <a:ext cx="2952750" cy="2209801"/>
          </a:xfrm>
          <a:prstGeom prst="rect">
            <a:avLst/>
          </a:prstGeom>
          <a:noFill/>
        </p:spPr>
      </p:pic>
      <p:pic>
        <p:nvPicPr>
          <p:cNvPr id="31750" name="Picture 6" descr="Побежала мышка-мать, Стала жабу в няньки звать: - Приходи к нам, тетя жаба, Н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3140968"/>
            <a:ext cx="2952750" cy="2209801"/>
          </a:xfrm>
          <a:prstGeom prst="rect">
            <a:avLst/>
          </a:prstGeom>
          <a:noFill/>
        </p:spPr>
      </p:pic>
      <p:pic>
        <p:nvPicPr>
          <p:cNvPr id="31752" name="Picture 8" descr="https://ds02.infourok.ru/uploads/ex/01d5/000656ec-19f8e699/img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3933056"/>
            <a:ext cx="3418623" cy="2564904"/>
          </a:xfrm>
          <a:prstGeom prst="rect">
            <a:avLst/>
          </a:prstGeom>
          <a:noFill/>
        </p:spPr>
      </p:pic>
      <p:pic>
        <p:nvPicPr>
          <p:cNvPr id="31754" name="Picture 10" descr="https://ds02.infourok.ru/uploads/ex/01d5/000656ec-19f8e699/img1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824" y="5229200"/>
            <a:ext cx="2016224" cy="1512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2.infourok.ru/uploads/ex/0ae7/00086f56-5fc756e8/640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avatars.mds.yandex.net/get-pdb/2384956/88d0283e-c790-4d5b-aa46-942322221190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prikolnye-kartinki.ru/img/picture/Jul/27/7b0b38457eb2821625c58dd4a0838d1f/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r="17628" b="10358"/>
          <a:stretch/>
        </p:blipFill>
        <p:spPr bwMode="auto">
          <a:xfrm>
            <a:off x="0" y="0"/>
            <a:ext cx="9150424" cy="68538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65094" y="274637"/>
            <a:ext cx="5021706" cy="1573489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 </a:t>
            </a:r>
            <a:r>
              <a:rPr lang="ru-RU" b="1" dirty="0" smtClean="0">
                <a:ln w="11430"/>
                <a:solidFill>
                  <a:srgbClr val="C00000"/>
                </a:solidFill>
                <a:latin typeface="Monotype Corsiva" panose="03010101010201010101" pitchFamily="66" charset="0"/>
              </a:rPr>
              <a:t>Владимир Григорьевич </a:t>
            </a:r>
            <a:r>
              <a:rPr lang="ru-RU" b="1" dirty="0" err="1" smtClean="0">
                <a:ln w="11430"/>
                <a:solidFill>
                  <a:srgbClr val="C00000"/>
                </a:solidFill>
                <a:latin typeface="Monotype Corsiva" panose="03010101010201010101" pitchFamily="66" charset="0"/>
              </a:rPr>
              <a:t>Сутеев</a:t>
            </a:r>
            <a:r>
              <a:rPr lang="ru-RU" b="1" dirty="0" smtClean="0">
                <a:ln w="11430"/>
                <a:solidFill>
                  <a:srgbClr val="C00000"/>
                </a:solidFill>
                <a:latin typeface="Monotype Corsiva" panose="03010101010201010101" pitchFamily="66" charset="0"/>
              </a:rPr>
              <a:t> </a:t>
            </a:r>
            <a:br>
              <a:rPr lang="ru-RU" b="1" dirty="0" smtClean="0">
                <a:ln w="11430"/>
                <a:solidFill>
                  <a:srgbClr val="C00000"/>
                </a:solidFill>
                <a:latin typeface="Monotype Corsiva" panose="03010101010201010101" pitchFamily="66" charset="0"/>
              </a:rPr>
            </a:br>
            <a:r>
              <a:rPr lang="ru-RU" b="1" dirty="0" smtClean="0">
                <a:ln w="11430"/>
                <a:solidFill>
                  <a:srgbClr val="C00000"/>
                </a:solidFill>
                <a:latin typeface="Monotype Corsiva" panose="03010101010201010101" pitchFamily="66" charset="0"/>
              </a:rPr>
              <a:t>(1903-1993) </a:t>
            </a:r>
            <a:endParaRPr lang="ru-RU" b="1" dirty="0">
              <a:ln w="11430"/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4725144"/>
            <a:ext cx="4104456" cy="1512169"/>
          </a:xfrm>
        </p:spPr>
        <p:txBody>
          <a:bodyPr>
            <a:normAutofit/>
          </a:bodyPr>
          <a:lstStyle/>
          <a:p>
            <a:pPr marL="0" indent="12700" algn="ctr">
              <a:buNone/>
            </a:pPr>
            <a:r>
              <a:rPr lang="ru-RU" dirty="0"/>
              <a:t> </a:t>
            </a:r>
            <a:r>
              <a:rPr lang="ru-RU" sz="2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  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/>
              <a:t>    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65094" y="1988840"/>
            <a:ext cx="533489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2700"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етский 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писатель, художник-иллюстратор и режиссёр-мультипликатор. Его добрые, веселые картинки похожи на кадры из мультфильма.  </a:t>
            </a:r>
          </a:p>
        </p:txBody>
      </p:sp>
      <p:pic>
        <p:nvPicPr>
          <p:cNvPr id="2050" name="Picture 2" descr="https://st03.kakprosto.com.ua/tumb/680/images/article/2018/8/17/188387_5b76a14c6171e5b76a14c61758.jpe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78388"/>
            <a:ext cx="3164422" cy="3164422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 descr="https://cdn2.goods.ru/big2/medias/images/1178/100023073847b0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4248" y="3951780"/>
            <a:ext cx="1944216" cy="26010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ezon-p.ru/files/originals/ast_0822843_knigavesjolye_skazki_i_istorii_v_suteev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67338" y="3951779"/>
            <a:ext cx="1860645" cy="25957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www.v3toys.ru/kiwi-public-data/Kiwi_Img/092504-9_571238e8d13a6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8316" y="3951779"/>
            <a:ext cx="1747899" cy="26068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www.char.ru/books/10468015_Razvitie_rechi_3-5_let_Dobrye_skazki_v_kartinkah.jp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0928" y="3951779"/>
            <a:ext cx="1686816" cy="26010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682752" cy="4525963"/>
          </a:xfrm>
        </p:spPr>
        <p:txBody>
          <a:bodyPr/>
          <a:lstStyle/>
          <a:p>
            <a:pPr algn="ctr">
              <a:buNone/>
            </a:pPr>
            <a:r>
              <a:rPr lang="ru-RU" dirty="0">
                <a:latin typeface="Monotype Corsiva" pitchFamily="66" charset="0"/>
              </a:rPr>
              <a:t>У каждого из вас дома найдется книга с </a:t>
            </a:r>
            <a:r>
              <a:rPr lang="ru-RU" dirty="0" smtClean="0">
                <a:latin typeface="Monotype Corsiva" pitchFamily="66" charset="0"/>
              </a:rPr>
              <a:t>иллюстрациями </a:t>
            </a:r>
            <a:r>
              <a:rPr lang="ru-RU" dirty="0">
                <a:latin typeface="Monotype Corsiva" pitchFamily="66" charset="0"/>
              </a:rPr>
              <a:t>этого автора.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2530" name="Picture 2" descr="https://pbs.twimg.com/media/D-r9B6IW4AAJfID.jpg:lar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0868" y="161256"/>
            <a:ext cx="5083132" cy="6696744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532" name="Picture 4" descr="https://pbs.twimg.com/media/DNEsIaMXkAAYA-B.jpg: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4077072"/>
            <a:ext cx="4663374" cy="2448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https://infovoronezh.ru/images/News/198659562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5548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https://img.labirint.ru/rcimg/9bdcf2884e31ceb685062254b4a50065/1920x1080/comments_pic/1524/4_695d7da84ac2779e1d2b1bc81aafe519_1434130372.jpg?14341305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prikolnye-kartinki.ru/img/picture/Jul/27/7b0b38457eb2821625c58dd4a0838d1f/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r="17628" b="10358"/>
          <a:stretch/>
        </p:blipFill>
        <p:spPr bwMode="auto">
          <a:xfrm>
            <a:off x="0" y="0"/>
            <a:ext cx="9150424" cy="68538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856" y="274638"/>
            <a:ext cx="5410944" cy="1570186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anose="03010101010201010101" pitchFamily="66" charset="0"/>
              </a:rPr>
              <a:t>Евгений Иванович </a:t>
            </a:r>
            <a:r>
              <a:rPr lang="ru-RU" b="1" dirty="0" err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anose="03010101010201010101" pitchFamily="66" charset="0"/>
              </a:rPr>
              <a:t>Чарушин</a:t>
            </a:r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anose="03010101010201010101" pitchFamily="66" charset="0"/>
              </a:rPr>
              <a:t> </a:t>
            </a:r>
            <a:b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anose="03010101010201010101" pitchFamily="66" charset="0"/>
              </a:rPr>
              <a:t>(1901-1965</a:t>
            </a:r>
            <a:r>
              <a:rPr lang="ru-RU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anose="03010101010201010101" pitchFamily="66" charset="0"/>
              </a:rPr>
              <a:t>)</a:t>
            </a:r>
          </a:p>
        </p:txBody>
      </p:sp>
      <p:pic>
        <p:nvPicPr>
          <p:cNvPr id="16386" name="Picture 2" descr="http://www.proshkolu.ru/content/media/pic/std/2000000/1060000/1059607-64f031cac50e0845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303906"/>
            <a:ext cx="2880320" cy="337058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3347864" y="1989199"/>
            <a:ext cx="56886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График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скульптор, прозаик и детский писатель-анималист. В основном иллюстрации исполнены в манере свободного акварельного рисунка, немного с юмором.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Известен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иллюстрациями животных, которые он нарисовал к своим собственным рассказам: «Про Томку», «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Волчишко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другие», «Никитка и его друзья» и многим другим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Самая известная книга с его иллюстрациями «Детки в клетке»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 Я. Маршака.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https://risovashki.tv/media/content_images/2018/01/08/17.jfif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4653136"/>
            <a:ext cx="2552448" cy="20419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risovashki.tv/media/content_images/2018/01/08/06.jfif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2248" y="4628336"/>
            <a:ext cx="2670672" cy="20130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ÑÐ°ÑÑÑÐ¸Ð½ ÐµÐ²Ð³ÐµÐ½Ð¸Ð¹ Ð¸Ð²Ð°Ð½Ð¾Ð²Ð¸Ñ ÑÑÐ´Ð¾Ð¶Ð½Ð¸Ðº Ð¸Ð»Ð»ÑÑÑÑÐ°ÑÐ¾Ñ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4193083"/>
            <a:ext cx="1895662" cy="24482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https://www.culture.ru/storage/images/e6283355b52f758cbbf7358fcce702da/66232a1d87fddf39adc288db25835cac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9026525" cy="5877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211</Words>
  <Application>Microsoft Office PowerPoint</Application>
  <PresentationFormat>Экран (4:3)</PresentationFormat>
  <Paragraphs>13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 Владимир Григорьевич Сутеев  (1903-1993) </vt:lpstr>
      <vt:lpstr>Слайд 5</vt:lpstr>
      <vt:lpstr>Слайд 6</vt:lpstr>
      <vt:lpstr>Слайд 7</vt:lpstr>
      <vt:lpstr>Евгений Иванович Чарушин  (1901-1965)</vt:lpstr>
      <vt:lpstr>Слайд 9</vt:lpstr>
      <vt:lpstr>Слайд 10</vt:lpstr>
      <vt:lpstr>Слайд 11</vt:lpstr>
      <vt:lpstr>Иван Яковлевич Билибин  (1876-1942)</vt:lpstr>
      <vt:lpstr>Слайд 13</vt:lpstr>
      <vt:lpstr>Слайд 14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</dc:creator>
  <cp:lastModifiedBy>марина</cp:lastModifiedBy>
  <cp:revision>6</cp:revision>
  <dcterms:created xsi:type="dcterms:W3CDTF">2020-04-06T06:20:10Z</dcterms:created>
  <dcterms:modified xsi:type="dcterms:W3CDTF">2020-04-06T07:14:25Z</dcterms:modified>
</cp:coreProperties>
</file>